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1813" cy="7559675"/>
  <p:notesSz cx="7559675" cy="10691813"/>
  <p:embeddedFontLst>
    <p:embeddedFont>
      <p:font typeface="Avenir" panose="02000503020000020003" pitchFamily="2" charset="0"/>
      <p:regular r:id="rId20"/>
      <p:italic r:id="rId21"/>
    </p:embeddedFont>
    <p:embeddedFont>
      <p:font typeface="Helvetica Neue" panose="02000503000000020004" pitchFamily="2" charset="0"/>
      <p:regular r:id="rId22"/>
      <p:bold r:id="rId23"/>
      <p:italic r:id="rId24"/>
      <p:boldItalic r:id="rId25"/>
    </p:embeddedFont>
    <p:embeddedFont>
      <p:font typeface="Helvetica Neue Light" panose="02000403000000020004" pitchFamily="2" charset="0"/>
      <p:regular r:id="rId26"/>
      <p:bold r:id="rId27"/>
      <p:italic r:id="rId28"/>
      <p:boldItalic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Light" pitchFamily="2" charset="77"/>
      <p:regular r:id="rId34"/>
      <p:bold r:id="rId35"/>
      <p:italic r:id="rId36"/>
      <p:boldItalic r:id="rId37"/>
    </p:embeddedFont>
    <p:embeddedFont>
      <p:font typeface="Montserrat Medium" pitchFamily="2" charset="77"/>
      <p:regular r:id="rId38"/>
      <p:bold r:id="rId39"/>
      <p:italic r:id="rId40"/>
      <p:boldItalic r:id="rId41"/>
    </p:embeddedFont>
    <p:embeddedFont>
      <p:font typeface="Montserrat SemiBold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9AA0A6"/>
          </p15:clr>
        </p15:guide>
        <p15:guide id="2" pos="3375">
          <p15:clr>
            <a:srgbClr val="9AA0A6"/>
          </p15:clr>
        </p15:guide>
        <p15:guide id="3" orient="horz" pos="3379">
          <p15:clr>
            <a:srgbClr val="9AA0A6"/>
          </p15:clr>
        </p15:guide>
        <p15:guide id="4" pos="567">
          <p15:clr>
            <a:srgbClr val="9AA0A6"/>
          </p15:clr>
        </p15:guide>
        <p15:guide id="5" pos="3922">
          <p15:clr>
            <a:srgbClr val="9AA0A6"/>
          </p15:clr>
        </p15:guide>
        <p15:guide id="6" pos="2813">
          <p15:clr>
            <a:srgbClr val="9AA0A6"/>
          </p15:clr>
        </p15:guide>
        <p15:guide id="7" orient="horz" pos="154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fOaX5ySfeFTNF+EJWSAqQJEDJ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36C171-34DB-450D-B342-BBA0C2C5FF82}">
  <a:tblStyle styleId="{2836C171-34DB-450D-B342-BBA0C2C5FF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46"/>
  </p:normalViewPr>
  <p:slideViewPr>
    <p:cSldViewPr snapToGrid="0">
      <p:cViewPr varScale="1">
        <p:scale>
          <a:sx n="76" d="100"/>
          <a:sy n="76" d="100"/>
        </p:scale>
        <p:origin x="1328" y="192"/>
      </p:cViewPr>
      <p:guideLst>
        <p:guide/>
        <p:guide pos="3375"/>
        <p:guide orient="horz" pos="3379"/>
        <p:guide pos="567"/>
        <p:guide pos="3922"/>
        <p:guide pos="2813"/>
        <p:guide orient="horz" pos="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055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055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5250" y="801900"/>
            <a:ext cx="40095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055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055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5250" y="801900"/>
            <a:ext cx="40095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91e045c05_0_5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g1591e045c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5250" y="801900"/>
            <a:ext cx="40095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5250" y="801900"/>
            <a:ext cx="40095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Adaptive Leadership: Framework for how values, identities and loyalties of individuals and groups can be mobilized to overcome barriers to social change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SCEP Framework: principles for mobilizing local leadership, and systematically building on local successes (our own experiences and lessons)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Kumar, S., Aroon P. Manoharan, Jayasharadha Chandrakalatharan (2021). Applying Competencies: State Capability Enhancement Project (SCEP)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055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055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5250" y="801900"/>
            <a:ext cx="40095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055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801688"/>
            <a:ext cx="567055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1008000" y="5078700"/>
            <a:ext cx="5544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5250" y="801900"/>
            <a:ext cx="40095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AND_BOD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26769" y="6536932"/>
            <a:ext cx="96339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0" tIns="21750" rIns="21750" bIns="21750" anchor="t" anchorCtr="0">
            <a:norm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●"/>
              <a:defRPr sz="17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529029" y="1419286"/>
            <a:ext cx="9633900" cy="2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2"/>
          </p:nvPr>
        </p:nvSpPr>
        <p:spPr>
          <a:xfrm>
            <a:off x="526770" y="3981286"/>
            <a:ext cx="96339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5262468" y="7210000"/>
            <a:ext cx="161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3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_AND_BODY_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body" idx="1"/>
          </p:nvPr>
        </p:nvSpPr>
        <p:spPr>
          <a:xfrm>
            <a:off x="526769" y="6536932"/>
            <a:ext cx="96339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0" tIns="21750" rIns="21750" bIns="21750" anchor="t" anchorCtr="0">
            <a:norm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●"/>
              <a:defRPr sz="17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529029" y="1419286"/>
            <a:ext cx="9633900" cy="2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526770" y="3981286"/>
            <a:ext cx="96339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5262468" y="7210000"/>
            <a:ext cx="161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3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1044141" y="1269844"/>
            <a:ext cx="8603700" cy="2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975" tIns="40975" rIns="40975" bIns="409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1044141" y="3907969"/>
            <a:ext cx="86037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975" tIns="40975" rIns="40975" bIns="409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5pPr>
            <a:lvl6pPr marL="2743200" lvl="5" indent="-36195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■"/>
              <a:defRPr/>
            </a:lvl6pPr>
            <a:lvl7pPr marL="3200400" lvl="6" indent="-36195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  <a:defRPr/>
            </a:lvl7pPr>
            <a:lvl8pPr marL="3657600" lvl="7" indent="-36195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  <a:defRPr/>
            </a:lvl8pPr>
            <a:lvl9pPr marL="4114800" lvl="8" indent="-36195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5203342" y="7205625"/>
            <a:ext cx="279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975" tIns="40975" rIns="40975" bIns="409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1">
  <p:cSld name="TITLE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1044141" y="1269844"/>
            <a:ext cx="8603700" cy="2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975" tIns="40975" rIns="40975" bIns="409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1044141" y="3907969"/>
            <a:ext cx="86037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975" tIns="40975" rIns="40975" bIns="409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/>
            </a:lvl5pPr>
            <a:lvl6pPr marL="2743200" lvl="5" indent="-36195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■"/>
              <a:defRPr/>
            </a:lvl6pPr>
            <a:lvl7pPr marL="3200400" lvl="6" indent="-36195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  <a:defRPr/>
            </a:lvl7pPr>
            <a:lvl8pPr marL="3657600" lvl="7" indent="-36195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  <a:defRPr/>
            </a:lvl8pPr>
            <a:lvl9pPr marL="4114800" lvl="8" indent="-36195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5203342" y="7205625"/>
            <a:ext cx="279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975" tIns="40975" rIns="40975" bIns="409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_1">
  <p:cSld name="TITLE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_2">
  <p:cSld name="TITLE_1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534600" y="302751"/>
            <a:ext cx="9622800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52425" rIns="104875" bIns="52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body" idx="1"/>
          </p:nvPr>
        </p:nvSpPr>
        <p:spPr>
          <a:xfrm>
            <a:off x="534600" y="1764001"/>
            <a:ext cx="9622800" cy="4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52425" rIns="104875" bIns="5242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/>
            </a:lvl2pPr>
            <a:lvl3pPr marL="1371600" lvl="2" indent="-3619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/>
            </a:lvl3pPr>
            <a:lvl4pPr marL="1828800" lvl="3" indent="-3619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/>
            </a:lvl4pPr>
            <a:lvl5pPr marL="2286000" lvl="4" indent="-3619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/>
            </a:lvl5pPr>
            <a:lvl6pPr marL="2743200" lvl="5" indent="-3619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/>
            </a:lvl6pPr>
            <a:lvl7pPr marL="3200400" lvl="6" indent="-3619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/>
            </a:lvl7pPr>
            <a:lvl8pPr marL="3657600" lvl="7" indent="-36195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/>
            </a:lvl8pPr>
            <a:lvl9pPr marL="4114800" lvl="8" indent="-36195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dt" idx="10"/>
          </p:nvPr>
        </p:nvSpPr>
        <p:spPr>
          <a:xfrm>
            <a:off x="534600" y="7007001"/>
            <a:ext cx="2494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52425" rIns="104875" bIns="52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ftr" idx="11"/>
          </p:nvPr>
        </p:nvSpPr>
        <p:spPr>
          <a:xfrm>
            <a:off x="3653100" y="7007001"/>
            <a:ext cx="3385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52425" rIns="104875" bIns="52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7662600" y="7007001"/>
            <a:ext cx="2494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52425" rIns="104875" bIns="52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AND_BODY_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526769" y="6536932"/>
            <a:ext cx="96339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0" tIns="21750" rIns="21750" bIns="21750" anchor="t" anchorCtr="0">
            <a:norm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●"/>
              <a:defRPr sz="17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529029" y="1419286"/>
            <a:ext cx="9633900" cy="2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2"/>
          </p:nvPr>
        </p:nvSpPr>
        <p:spPr>
          <a:xfrm>
            <a:off x="526770" y="3981286"/>
            <a:ext cx="96339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5262468" y="7210000"/>
            <a:ext cx="161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3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5338" r="5534" b="5186"/>
          <a:stretch/>
        </p:blipFill>
        <p:spPr>
          <a:xfrm flipH="1">
            <a:off x="0" y="0"/>
            <a:ext cx="10692000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75" y="0"/>
            <a:ext cx="10692000" cy="7560000"/>
          </a:xfrm>
          <a:prstGeom prst="rect">
            <a:avLst/>
          </a:prstGeom>
          <a:solidFill>
            <a:srgbClr val="24251F">
              <a:alpha val="5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545475" y="1615350"/>
            <a:ext cx="7278000" cy="3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en-GB" sz="5422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Universal Health Coverage</a:t>
            </a:r>
            <a:endParaRPr sz="5422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endParaRPr sz="1322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en-GB" sz="4322" i="1">
                <a:solidFill>
                  <a:srgbClr val="F1C23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Experience from Meghalaya</a:t>
            </a:r>
            <a:endParaRPr sz="4322" i="1">
              <a:solidFill>
                <a:srgbClr val="F1C23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45475" y="6184150"/>
            <a:ext cx="60957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Sampath Kumar</a:t>
            </a: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September 25, 2022</a:t>
            </a:r>
            <a:endParaRPr sz="2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/>
        </p:nvSpPr>
        <p:spPr>
          <a:xfrm>
            <a:off x="1840200" y="1190125"/>
            <a:ext cx="7035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universal health insurance scheme that provides health insurance to all residents of the state.</a:t>
            </a:r>
            <a:endParaRPr sz="1500" b="0" i="1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372550" y="376300"/>
            <a:ext cx="9939850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1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Megha</a:t>
            </a:r>
            <a:r>
              <a:rPr lang="en-GB" sz="3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Health Insurance Scheme – PM-JAY</a:t>
            </a:r>
            <a:endParaRPr sz="3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372550" y="3758925"/>
            <a:ext cx="2629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Innovations to Address Local Challenges</a:t>
            </a:r>
            <a:endParaRPr sz="1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6" name="Google Shape;226;p10"/>
          <p:cNvGraphicFramePr/>
          <p:nvPr/>
        </p:nvGraphicFramePr>
        <p:xfrm>
          <a:off x="3124075" y="2424125"/>
          <a:ext cx="7567925" cy="5135875"/>
        </p:xfrm>
        <a:graphic>
          <a:graphicData uri="http://schemas.openxmlformats.org/drawingml/2006/table">
            <a:tbl>
              <a:tblPr>
                <a:noFill/>
                <a:tableStyleId>{2836C171-34DB-450D-B342-BBA0C2C5FF82}</a:tableStyleId>
              </a:tblPr>
              <a:tblGrid>
                <a:gridCol w="2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Take up preventive health is low in the state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162000" marR="162000" marT="162000" marB="1620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OPD Coverage of INR 30,000 for maternity and childcare care, antenatal care, etc.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162000" marR="162000" marT="162000" marB="162000" anchor="ctr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Low registration, particularly in remote areas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162000" marR="162000" marT="162000" marB="1620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Facilitate easy registration at the point of care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162000" marR="162000" marT="162000" marB="162000" anchor="ctr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Low awareness about the scheme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162000" marR="162000" marT="162000" marB="1620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SHG network and VHCs being used to spread awareness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162000" marR="162000" marT="162000" marB="162000" anchor="ctr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/>
          <p:nvPr/>
        </p:nvSpPr>
        <p:spPr>
          <a:xfrm>
            <a:off x="5334850" y="150"/>
            <a:ext cx="5357100" cy="756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806850" y="376300"/>
            <a:ext cx="90783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CM Safe Motherhood Scheme</a:t>
            </a: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270899" y="1532750"/>
            <a:ext cx="45801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People and frontline workers face issues with transportation </a:t>
            </a:r>
            <a:endParaRPr sz="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270888" y="2814173"/>
            <a:ext cx="48291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Women don’t come early for delivery as they worry about cost and logistics</a:t>
            </a:r>
            <a:endParaRPr sz="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270900" y="4431900"/>
            <a:ext cx="47046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Women prefer to deliver at home because they are concerned about their other children</a:t>
            </a:r>
            <a:endParaRPr sz="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215700" y="6179675"/>
            <a:ext cx="49395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Many women trust TBAs and are more comfortable working with them</a:t>
            </a:r>
            <a:endParaRPr sz="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5117921" y="1790000"/>
            <a:ext cx="539100" cy="299100"/>
          </a:xfrm>
          <a:prstGeom prst="rightArrow">
            <a:avLst>
              <a:gd name="adj1" fmla="val 50000"/>
              <a:gd name="adj2" fmla="val 69352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5117921" y="3228523"/>
            <a:ext cx="539100" cy="299100"/>
          </a:xfrm>
          <a:prstGeom prst="rightArrow">
            <a:avLst>
              <a:gd name="adj1" fmla="val 50000"/>
              <a:gd name="adj2" fmla="val 69352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5117921" y="4875000"/>
            <a:ext cx="539100" cy="299100"/>
          </a:xfrm>
          <a:prstGeom prst="rightArrow">
            <a:avLst>
              <a:gd name="adj1" fmla="val 50000"/>
              <a:gd name="adj2" fmla="val 69352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5117921" y="6472325"/>
            <a:ext cx="539100" cy="299100"/>
          </a:xfrm>
          <a:prstGeom prst="rightArrow">
            <a:avLst>
              <a:gd name="adj1" fmla="val 50000"/>
              <a:gd name="adj2" fmla="val 69352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5723349" y="1499750"/>
            <a:ext cx="45801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MOs can hire vehicles (even 4x4 if needed) for both frontline workers and women</a:t>
            </a:r>
            <a:endParaRPr sz="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5723349" y="2355934"/>
            <a:ext cx="4580100" cy="204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Sector Teams can start transit homes where women and their partners can stay for up to 10 days before EDD </a:t>
            </a:r>
            <a:endParaRPr sz="8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5723350" y="4424250"/>
            <a:ext cx="49395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Women can bring their children to the transit home where they will be given proper care and nutrition</a:t>
            </a:r>
            <a:endParaRPr sz="8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5723350" y="6046925"/>
            <a:ext cx="48291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Women can bring their TBAs along with them to the transit home and for delivery </a:t>
            </a:r>
            <a:endParaRPr sz="8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/>
          <p:nvPr/>
        </p:nvSpPr>
        <p:spPr>
          <a:xfrm>
            <a:off x="1531950" y="3412800"/>
            <a:ext cx="76281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 Trends</a:t>
            </a:r>
            <a:endParaRPr sz="42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/>
          <p:nvPr/>
        </p:nvSpPr>
        <p:spPr>
          <a:xfrm>
            <a:off x="379044" y="6226725"/>
            <a:ext cx="1721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18%</a:t>
            </a:r>
            <a:r>
              <a:rPr lang="en-GB" sz="1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Reduction</a:t>
            </a:r>
            <a:endParaRPr sz="18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(from 2021 to 2022)</a:t>
            </a:r>
            <a:endParaRPr sz="12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 t="15916"/>
          <a:stretch/>
        </p:blipFill>
        <p:spPr>
          <a:xfrm>
            <a:off x="1297300" y="802226"/>
            <a:ext cx="8063301" cy="51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2295750" y="267936"/>
            <a:ext cx="6100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Maternal Deaths</a:t>
            </a:r>
            <a:endParaRPr sz="29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2079550" y="5885750"/>
            <a:ext cx="1518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1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Jan to Mar </a:t>
            </a:r>
            <a:endParaRPr sz="400" b="0" i="1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58" name="Google Shape;258;p13"/>
          <p:cNvGraphicFramePr/>
          <p:nvPr/>
        </p:nvGraphicFramePr>
        <p:xfrm>
          <a:off x="2157225" y="6357530"/>
          <a:ext cx="1363225" cy="1009800"/>
        </p:xfrm>
        <a:graphic>
          <a:graphicData uri="http://schemas.openxmlformats.org/drawingml/2006/table">
            <a:tbl>
              <a:tblPr>
                <a:noFill/>
                <a:tableStyleId>{2836C171-34DB-450D-B342-BBA0C2C5FF82}</a:tableStyleId>
              </a:tblPr>
              <a:tblGrid>
                <a:gridCol w="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2020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57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2021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51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BF9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2022</a:t>
                      </a:r>
                      <a:endParaRPr sz="1500" u="none" strike="noStrike" cap="none">
                        <a:solidFill>
                          <a:srgbClr val="BF9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BF9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42</a:t>
                      </a:r>
                      <a:endParaRPr sz="1500" u="none" strike="noStrike" cap="none">
                        <a:solidFill>
                          <a:srgbClr val="BF9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9" name="Google Shape;259;p13"/>
          <p:cNvSpPr/>
          <p:nvPr/>
        </p:nvSpPr>
        <p:spPr>
          <a:xfrm rot="5400000">
            <a:off x="2802250" y="5130200"/>
            <a:ext cx="225600" cy="1500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2785625" y="3607032"/>
            <a:ext cx="817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8718162" y="2588182"/>
            <a:ext cx="817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45818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2021</a:t>
            </a:r>
            <a:endParaRPr sz="1800" b="0" i="0" u="none" strike="noStrike" cap="none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8723374" y="2052027"/>
            <a:ext cx="817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93C47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2020</a:t>
            </a:r>
            <a:endParaRPr sz="1800" b="0" i="0" u="none" strike="noStrike" cap="non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4007250" y="5885750"/>
            <a:ext cx="1518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1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 to Jun </a:t>
            </a:r>
            <a:endParaRPr sz="400" b="0" i="1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64" name="Google Shape;264;p13"/>
          <p:cNvGraphicFramePr/>
          <p:nvPr/>
        </p:nvGraphicFramePr>
        <p:xfrm>
          <a:off x="4084925" y="6357530"/>
          <a:ext cx="1363225" cy="1009800"/>
        </p:xfrm>
        <a:graphic>
          <a:graphicData uri="http://schemas.openxmlformats.org/drawingml/2006/table">
            <a:tbl>
              <a:tblPr>
                <a:noFill/>
                <a:tableStyleId>{2836C171-34DB-450D-B342-BBA0C2C5FF82}</a:tableStyleId>
              </a:tblPr>
              <a:tblGrid>
                <a:gridCol w="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2020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55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2021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64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BF9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2022</a:t>
                      </a:r>
                      <a:endParaRPr sz="1500" u="none" strike="noStrike" cap="none">
                        <a:solidFill>
                          <a:srgbClr val="BF9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BF9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38</a:t>
                      </a:r>
                      <a:endParaRPr sz="1500" u="none" strike="noStrike" cap="none">
                        <a:solidFill>
                          <a:srgbClr val="BF9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5" name="Google Shape;265;p13"/>
          <p:cNvSpPr/>
          <p:nvPr/>
        </p:nvSpPr>
        <p:spPr>
          <a:xfrm rot="5400000">
            <a:off x="4577550" y="5130200"/>
            <a:ext cx="225600" cy="1500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13"/>
          <p:cNvCxnSpPr/>
          <p:nvPr/>
        </p:nvCxnSpPr>
        <p:spPr>
          <a:xfrm>
            <a:off x="3813823" y="5363950"/>
            <a:ext cx="0" cy="215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7" name="Google Shape;267;p13"/>
          <p:cNvSpPr txBox="1"/>
          <p:nvPr/>
        </p:nvSpPr>
        <p:spPr>
          <a:xfrm>
            <a:off x="5554254" y="6226725"/>
            <a:ext cx="1721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40%</a:t>
            </a:r>
            <a:r>
              <a:rPr lang="en-GB" sz="1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Reduction</a:t>
            </a:r>
            <a:endParaRPr sz="18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(from 2021 to 2022)</a:t>
            </a:r>
            <a:endParaRPr sz="12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 t="3827"/>
          <a:stretch/>
        </p:blipFill>
        <p:spPr>
          <a:xfrm>
            <a:off x="1372925" y="365150"/>
            <a:ext cx="7562511" cy="552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2295750" y="267936"/>
            <a:ext cx="6100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Infant Deaths</a:t>
            </a:r>
            <a:endParaRPr sz="29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2540221" y="3143595"/>
            <a:ext cx="817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7956587" y="2965741"/>
            <a:ext cx="817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45818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2021</a:t>
            </a:r>
            <a:endParaRPr sz="1800" b="0" i="0" u="none" strike="noStrike" cap="none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7892324" y="2074277"/>
            <a:ext cx="817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93C47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2020</a:t>
            </a:r>
            <a:endParaRPr sz="1800" b="0" i="0" u="none" strike="noStrike" cap="non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284375" y="6226725"/>
            <a:ext cx="1721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20%</a:t>
            </a:r>
            <a:r>
              <a:rPr lang="en-GB" sz="1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Reduction</a:t>
            </a:r>
            <a:endParaRPr sz="18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(from 2021 to 2022)</a:t>
            </a:r>
            <a:endParaRPr sz="12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1984881" y="5885750"/>
            <a:ext cx="1518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1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Jan to Mar </a:t>
            </a:r>
            <a:endParaRPr sz="400" b="0" i="1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79" name="Google Shape;279;p14"/>
          <p:cNvGraphicFramePr/>
          <p:nvPr/>
        </p:nvGraphicFramePr>
        <p:xfrm>
          <a:off x="2062556" y="6357530"/>
          <a:ext cx="1363225" cy="1009800"/>
        </p:xfrm>
        <a:graphic>
          <a:graphicData uri="http://schemas.openxmlformats.org/drawingml/2006/table">
            <a:tbl>
              <a:tblPr>
                <a:noFill/>
                <a:tableStyleId>{2836C171-34DB-450D-B342-BBA0C2C5FF82}</a:tableStyleId>
              </a:tblPr>
              <a:tblGrid>
                <a:gridCol w="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2020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665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2021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684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BF9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2022</a:t>
                      </a:r>
                      <a:endParaRPr sz="1500" u="none" strike="noStrike" cap="none">
                        <a:solidFill>
                          <a:srgbClr val="BF9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BF9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544</a:t>
                      </a:r>
                      <a:endParaRPr sz="1500" u="none" strike="noStrike" cap="none">
                        <a:solidFill>
                          <a:srgbClr val="BF9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0" name="Google Shape;280;p14"/>
          <p:cNvSpPr/>
          <p:nvPr/>
        </p:nvSpPr>
        <p:spPr>
          <a:xfrm rot="5400000">
            <a:off x="2707581" y="5130200"/>
            <a:ext cx="225600" cy="1500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3912581" y="5885750"/>
            <a:ext cx="1518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1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 to Jun </a:t>
            </a:r>
            <a:endParaRPr sz="400" b="0" i="1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82" name="Google Shape;282;p14"/>
          <p:cNvGraphicFramePr/>
          <p:nvPr/>
        </p:nvGraphicFramePr>
        <p:xfrm>
          <a:off x="3990256" y="6357530"/>
          <a:ext cx="1363225" cy="1009800"/>
        </p:xfrm>
        <a:graphic>
          <a:graphicData uri="http://schemas.openxmlformats.org/drawingml/2006/table">
            <a:tbl>
              <a:tblPr>
                <a:noFill/>
                <a:tableStyleId>{2836C171-34DB-450D-B342-BBA0C2C5FF82}</a:tableStyleId>
              </a:tblPr>
              <a:tblGrid>
                <a:gridCol w="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2020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678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2021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524</a:t>
                      </a:r>
                      <a:endParaRPr sz="1500" u="none" strike="noStrike" cap="non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BF9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2022</a:t>
                      </a:r>
                      <a:endParaRPr sz="1500" u="none" strike="noStrike" cap="none">
                        <a:solidFill>
                          <a:srgbClr val="BF9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BF9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538</a:t>
                      </a:r>
                      <a:endParaRPr sz="1500" u="none" strike="noStrike" cap="none">
                        <a:solidFill>
                          <a:srgbClr val="BF9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3" name="Google Shape;283;p14"/>
          <p:cNvSpPr/>
          <p:nvPr/>
        </p:nvSpPr>
        <p:spPr>
          <a:xfrm rot="5400000">
            <a:off x="4482881" y="5130200"/>
            <a:ext cx="225600" cy="1500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14"/>
          <p:cNvCxnSpPr/>
          <p:nvPr/>
        </p:nvCxnSpPr>
        <p:spPr>
          <a:xfrm>
            <a:off x="3719154" y="5363950"/>
            <a:ext cx="0" cy="215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/>
        </p:nvSpPr>
        <p:spPr>
          <a:xfrm>
            <a:off x="1531950" y="3412800"/>
            <a:ext cx="76281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Appendix</a:t>
            </a:r>
            <a:endParaRPr sz="42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/>
          <p:nvPr/>
        </p:nvSpPr>
        <p:spPr>
          <a:xfrm>
            <a:off x="3270000" y="1669498"/>
            <a:ext cx="4152000" cy="4152000"/>
          </a:xfrm>
          <a:prstGeom prst="ellipse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4697096" y="954758"/>
            <a:ext cx="1297800" cy="1328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6533096" y="2010633"/>
            <a:ext cx="1297800" cy="1328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6533096" y="4133933"/>
            <a:ext cx="1297800" cy="1328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4697096" y="5202333"/>
            <a:ext cx="1297800" cy="1328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2861096" y="4133933"/>
            <a:ext cx="1297800" cy="1328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2861096" y="2010633"/>
            <a:ext cx="1297800" cy="1328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 l="13227" t="1291" r="12961" b="15367"/>
          <a:stretch/>
        </p:blipFill>
        <p:spPr>
          <a:xfrm>
            <a:off x="3071599" y="4303273"/>
            <a:ext cx="876797" cy="99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 rotWithShape="1">
          <a:blip r:embed="rId4">
            <a:alphaModFix/>
          </a:blip>
          <a:srcRect l="5453" t="7208" r="6299" b="20982"/>
          <a:stretch/>
        </p:blipFill>
        <p:spPr>
          <a:xfrm>
            <a:off x="4847512" y="1238372"/>
            <a:ext cx="996975" cy="81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 descr="ai.png"/>
          <p:cNvPicPr preferRelativeResize="0"/>
          <p:nvPr/>
        </p:nvPicPr>
        <p:blipFill rotWithShape="1">
          <a:blip r:embed="rId5">
            <a:alphaModFix/>
          </a:blip>
          <a:srcRect l="8553" t="4758" r="8554" b="18741"/>
          <a:stretch/>
        </p:blipFill>
        <p:spPr>
          <a:xfrm>
            <a:off x="6750813" y="4390881"/>
            <a:ext cx="862376" cy="8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 l="7729" r="6755" b="13702"/>
          <a:stretch/>
        </p:blipFill>
        <p:spPr>
          <a:xfrm>
            <a:off x="6900638" y="2095073"/>
            <a:ext cx="562725" cy="56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l="16049" t="11567" r="14472" b="26673"/>
          <a:stretch/>
        </p:blipFill>
        <p:spPr>
          <a:xfrm>
            <a:off x="6930175" y="2736050"/>
            <a:ext cx="503646" cy="42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 descr="gpm.png"/>
          <p:cNvPicPr preferRelativeResize="0"/>
          <p:nvPr/>
        </p:nvPicPr>
        <p:blipFill rotWithShape="1">
          <a:blip r:embed="rId8">
            <a:alphaModFix/>
          </a:blip>
          <a:srcRect l="9884" t="4245" r="9883" b="17848"/>
          <a:stretch/>
        </p:blipFill>
        <p:spPr>
          <a:xfrm>
            <a:off x="4927301" y="5450437"/>
            <a:ext cx="837399" cy="8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/>
          <p:nvPr/>
        </p:nvSpPr>
        <p:spPr>
          <a:xfrm>
            <a:off x="3643774" y="198775"/>
            <a:ext cx="3778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venir"/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Local leadership through Problem-Solving  </a:t>
            </a:r>
            <a:endParaRPr sz="1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7921625" y="1946225"/>
            <a:ext cx="24381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venir"/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Citizen-State Relationship: Responsive Systems</a:t>
            </a:r>
            <a:endParaRPr sz="1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7921625" y="4442174"/>
            <a:ext cx="22701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venir"/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Effective Use of Data &amp; Research</a:t>
            </a:r>
            <a:endParaRPr sz="1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0" name="Google Shape;310;p16"/>
          <p:cNvSpPr txBox="1"/>
          <p:nvPr/>
        </p:nvSpPr>
        <p:spPr>
          <a:xfrm>
            <a:off x="4210950" y="6624698"/>
            <a:ext cx="22701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venir"/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Accountability &amp; Agency</a:t>
            </a:r>
            <a:endParaRPr sz="1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1" name="Google Shape;311;p16"/>
          <p:cNvSpPr txBox="1"/>
          <p:nvPr/>
        </p:nvSpPr>
        <p:spPr>
          <a:xfrm>
            <a:off x="121875" y="4289775"/>
            <a:ext cx="26694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venir"/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Identify &amp; Address Systemic Challenges</a:t>
            </a:r>
            <a:endParaRPr sz="1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3338201" y="3001424"/>
            <a:ext cx="4036500" cy="16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</a:pPr>
            <a:r>
              <a:rPr lang="en-GB" sz="2500" b="0" i="0" u="none" strike="noStrike" cap="none">
                <a:solidFill>
                  <a:srgbClr val="F2C665"/>
                </a:solidFill>
                <a:latin typeface="Montserrat"/>
                <a:ea typeface="Montserrat"/>
                <a:cs typeface="Montserrat"/>
                <a:sym typeface="Montserrat"/>
              </a:rPr>
              <a:t>Six Pillars of</a:t>
            </a:r>
            <a:endParaRPr sz="2500" b="0" i="0" u="none" strike="noStrike" cap="none">
              <a:solidFill>
                <a:srgbClr val="F2C66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</a:pPr>
            <a:endParaRPr sz="200" b="0" i="0" u="none" strike="noStrike" cap="none">
              <a:solidFill>
                <a:srgbClr val="F2C66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</a:pPr>
            <a:r>
              <a:rPr lang="en-GB" sz="2700" b="1" i="0" u="none" strike="noStrike" cap="none">
                <a:solidFill>
                  <a:srgbClr val="F2C665"/>
                </a:solidFill>
                <a:latin typeface="Montserrat"/>
                <a:ea typeface="Montserrat"/>
                <a:cs typeface="Montserrat"/>
                <a:sym typeface="Montserrat"/>
              </a:rPr>
              <a:t>State Capability</a:t>
            </a:r>
            <a:endParaRPr sz="2700" b="1" i="0" u="none" strike="noStrike" cap="none">
              <a:solidFill>
                <a:srgbClr val="F2C66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</a:pPr>
            <a:r>
              <a:rPr lang="en-GB" sz="2700" b="1" i="0" u="none" strike="noStrike" cap="none">
                <a:solidFill>
                  <a:srgbClr val="F2C665"/>
                </a:solidFill>
                <a:latin typeface="Montserrat"/>
                <a:ea typeface="Montserrat"/>
                <a:cs typeface="Montserrat"/>
                <a:sym typeface="Montserrat"/>
              </a:rPr>
              <a:t>Enhancement </a:t>
            </a:r>
            <a:endParaRPr sz="2700" b="1" i="0" u="none" strike="noStrike" cap="none">
              <a:solidFill>
                <a:srgbClr val="F2C66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16"/>
          <p:cNvPicPr preferRelativeResize="0"/>
          <p:nvPr/>
        </p:nvPicPr>
        <p:blipFill rotWithShape="1">
          <a:blip r:embed="rId9">
            <a:alphaModFix/>
          </a:blip>
          <a:srcRect l="23203" r="21940" b="20985"/>
          <a:stretch/>
        </p:blipFill>
        <p:spPr>
          <a:xfrm>
            <a:off x="3173900" y="2123025"/>
            <a:ext cx="672200" cy="9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 txBox="1"/>
          <p:nvPr/>
        </p:nvSpPr>
        <p:spPr>
          <a:xfrm>
            <a:off x="500275" y="2318873"/>
            <a:ext cx="22701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venir"/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Political Supportability</a:t>
            </a:r>
            <a:endParaRPr sz="1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91e045c05_0_5"/>
          <p:cNvSpPr txBox="1"/>
          <p:nvPr/>
        </p:nvSpPr>
        <p:spPr>
          <a:xfrm>
            <a:off x="1412675" y="2722675"/>
            <a:ext cx="7890300" cy="3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4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 “The size of your dreams must always exceed your current capacity to achieve them. If your dreams do not scare you, they are not big enough”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SemiBold"/>
              <a:buChar char="-"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Ellen Johnson Sirleaf 2011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1256850" y="2400000"/>
            <a:ext cx="81783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have been using the </a:t>
            </a:r>
            <a:r>
              <a:rPr lang="en-GB" sz="3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State Capability Enhancement Project (SCEP)</a:t>
            </a:r>
            <a:r>
              <a:rPr lang="en-GB" sz="31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3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approach that aims to build state capability by solving critical development challenges in Meghalaya.</a:t>
            </a:r>
            <a:endParaRPr sz="3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54875" y="452469"/>
            <a:ext cx="249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started by mapping common</a:t>
            </a:r>
            <a:r>
              <a:rPr lang="en-GB" sz="18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1800" b="1" i="0" u="none" strike="noStrike" cap="none">
                <a:solidFill>
                  <a:srgbClr val="BF9000"/>
                </a:solidFill>
                <a:latin typeface="Montserrat"/>
                <a:ea typeface="Montserrat"/>
                <a:cs typeface="Montserrat"/>
                <a:sym typeface="Montserrat"/>
              </a:rPr>
              <a:t>Technical Challenges</a:t>
            </a:r>
            <a:endParaRPr sz="1400" b="1" i="0" u="none" strike="noStrike" cap="none">
              <a:solidFill>
                <a:srgbClr val="BF9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160250" y="-478875"/>
            <a:ext cx="8371500" cy="3638700"/>
          </a:xfrm>
          <a:prstGeom prst="arc">
            <a:avLst>
              <a:gd name="adj1" fmla="val 380965"/>
              <a:gd name="adj2" fmla="val 10399022"/>
            </a:avLst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321928" y="1595816"/>
            <a:ext cx="3223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District reviews (PDIA) and analysis revealed deeper </a:t>
            </a: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Socioeconomic 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Issues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411250" y="225328"/>
            <a:ext cx="58695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endParaRPr sz="2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Trajectory</a:t>
            </a:r>
            <a:endParaRPr sz="2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08325" y="3385150"/>
            <a:ext cx="2188500" cy="382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999" marR="0" lvl="0" indent="-8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Deficient Health Infrastructure</a:t>
            </a:r>
            <a:endParaRPr sz="15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Lack of Trained Human Resources</a:t>
            </a:r>
            <a:endParaRPr sz="15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Geographical challenges and Transportation Issues</a:t>
            </a: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Default explanations like vaccine hesitancy /</a:t>
            </a:r>
            <a:r>
              <a:rPr lang="en-GB" sz="15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low levels of health seeking behaviour </a:t>
            </a:r>
            <a:endParaRPr sz="15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05675" y="1710114"/>
            <a:ext cx="193800" cy="1938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3"/>
          <p:cNvCxnSpPr>
            <a:stCxn id="109" idx="4"/>
            <a:endCxn id="108" idx="0"/>
          </p:cNvCxnSpPr>
          <p:nvPr/>
        </p:nvCxnSpPr>
        <p:spPr>
          <a:xfrm>
            <a:off x="1302575" y="1903914"/>
            <a:ext cx="0" cy="14812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1" name="Google Shape;111;p3"/>
          <p:cNvSpPr/>
          <p:nvPr/>
        </p:nvSpPr>
        <p:spPr>
          <a:xfrm>
            <a:off x="3829061" y="2942539"/>
            <a:ext cx="193800" cy="1938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3"/>
          <p:cNvCxnSpPr>
            <a:stCxn id="111" idx="4"/>
          </p:cNvCxnSpPr>
          <p:nvPr/>
        </p:nvCxnSpPr>
        <p:spPr>
          <a:xfrm>
            <a:off x="3925961" y="3136339"/>
            <a:ext cx="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3" name="Google Shape;113;p3"/>
          <p:cNvSpPr/>
          <p:nvPr/>
        </p:nvSpPr>
        <p:spPr>
          <a:xfrm>
            <a:off x="6549317" y="2942538"/>
            <a:ext cx="193800" cy="1938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337942" y="1710113"/>
            <a:ext cx="193800" cy="1938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3"/>
          <p:cNvCxnSpPr>
            <a:stCxn id="114" idx="4"/>
          </p:cNvCxnSpPr>
          <p:nvPr/>
        </p:nvCxnSpPr>
        <p:spPr>
          <a:xfrm>
            <a:off x="9434842" y="1903913"/>
            <a:ext cx="0" cy="148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6" name="Google Shape;116;p3"/>
          <p:cNvSpPr txBox="1"/>
          <p:nvPr/>
        </p:nvSpPr>
        <p:spPr>
          <a:xfrm>
            <a:off x="2590847" y="3884572"/>
            <a:ext cx="25869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Gender Issues: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Matrilineal Society but low women’s agency 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2862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Birth Spacing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2862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Teenage Pregnancy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2862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Anaemia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Poverty &amp; low trust: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Causing low demand for healthcare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5398525" y="1909805"/>
            <a:ext cx="249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brought 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 Health 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Policy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8215700" y="452468"/>
            <a:ext cx="249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brought 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 Capability 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Enhancement </a:t>
            </a: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approach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>
            <a:off x="6647961" y="3136339"/>
            <a:ext cx="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314525" y="3884575"/>
            <a:ext cx="26634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But policy is not enough:</a:t>
            </a:r>
            <a:endParaRPr sz="1500" b="1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implementation capability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Lack of sense of purpose in our systems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Poor coordination among functionaries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263800" y="3385150"/>
            <a:ext cx="23421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999" marR="0" lvl="0" indent="-8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Bring 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clarity of purpose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at all levels, including political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PDIA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iterative, problem-solving 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 &amp; feedback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loops for learning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89999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Collaboration</a:t>
            </a: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between depts &amp; across hierarchies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3670025" y="655490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rgbClr val="BF9000"/>
                </a:solidFill>
                <a:latin typeface="Montserrat"/>
                <a:ea typeface="Montserrat"/>
                <a:cs typeface="Montserrat"/>
                <a:sym typeface="Montserrat"/>
              </a:rPr>
              <a:t>Adaptive </a:t>
            </a:r>
            <a:endParaRPr sz="1900" b="1" i="0" u="none" strike="noStrike" cap="none">
              <a:solidFill>
                <a:srgbClr val="BF9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rgbClr val="BF9000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endParaRPr sz="1500" b="0" i="0" u="none" strike="noStrike" cap="non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 rot="-5400000">
            <a:off x="5067851" y="3846500"/>
            <a:ext cx="177300" cy="52395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621925" y="541325"/>
            <a:ext cx="4671900" cy="265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Meghalaya Health Policy 2021 </a:t>
            </a:r>
            <a:r>
              <a:rPr lang="en-GB" sz="2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provides the guiding framework (3- dimensional) for UHC in the state</a:t>
            </a:r>
            <a:endParaRPr sz="2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6306475" y="1797875"/>
            <a:ext cx="2522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i="0" u="none" strike="noStrike" cap="none">
                <a:solidFill>
                  <a:srgbClr val="07A1BF"/>
                </a:solidFill>
                <a:latin typeface="Montserrat"/>
                <a:ea typeface="Montserrat"/>
                <a:cs typeface="Montserrat"/>
                <a:sym typeface="Montserrat"/>
              </a:rPr>
              <a:t>PREVENTIVE</a:t>
            </a:r>
            <a:endParaRPr sz="2500" b="1" i="0" u="none" strike="noStrike" cap="none">
              <a:solidFill>
                <a:srgbClr val="07A1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7491375" y="4619050"/>
            <a:ext cx="204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i="0" u="none" strike="noStrike" cap="none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ENABLING</a:t>
            </a:r>
            <a:endParaRPr sz="2500" b="1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85903" y="4619050"/>
            <a:ext cx="230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i="0" u="none" strike="noStrike" cap="none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CURATIVE</a:t>
            </a:r>
            <a:endParaRPr sz="2500" b="1" i="0" u="none" strike="noStrike" cap="none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" name="Google Shape;132;p4"/>
          <p:cNvGrpSpPr/>
          <p:nvPr/>
        </p:nvGrpSpPr>
        <p:grpSpPr>
          <a:xfrm>
            <a:off x="3278575" y="2676425"/>
            <a:ext cx="4134851" cy="3883553"/>
            <a:chOff x="2587325" y="1090675"/>
            <a:chExt cx="4134851" cy="3883553"/>
          </a:xfrm>
        </p:grpSpPr>
        <p:pic>
          <p:nvPicPr>
            <p:cNvPr id="133" name="Google Shape;133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7325" y="1090675"/>
              <a:ext cx="4134851" cy="3883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4"/>
            <p:cNvPicPr preferRelativeResize="0"/>
            <p:nvPr/>
          </p:nvPicPr>
          <p:blipFill rotWithShape="1">
            <a:blip r:embed="rId4">
              <a:alphaModFix/>
            </a:blip>
            <a:srcRect l="13128" r="10095" b="20000"/>
            <a:stretch/>
          </p:blipFill>
          <p:spPr>
            <a:xfrm>
              <a:off x="4359952" y="1872003"/>
              <a:ext cx="682350" cy="711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4"/>
            <p:cNvPicPr preferRelativeResize="0"/>
            <p:nvPr/>
          </p:nvPicPr>
          <p:blipFill rotWithShape="1">
            <a:blip r:embed="rId5">
              <a:alphaModFix/>
            </a:blip>
            <a:srcRect l="7352" t="2194" r="11760" b="12748"/>
            <a:stretch/>
          </p:blipFill>
          <p:spPr>
            <a:xfrm>
              <a:off x="3400426" y="3458074"/>
              <a:ext cx="682349" cy="71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4"/>
            <p:cNvPicPr preferRelativeResize="0"/>
            <p:nvPr/>
          </p:nvPicPr>
          <p:blipFill rotWithShape="1">
            <a:blip r:embed="rId6">
              <a:alphaModFix/>
            </a:blip>
            <a:srcRect l="8656" t="-4199" r="13352" b="21846"/>
            <a:stretch/>
          </p:blipFill>
          <p:spPr>
            <a:xfrm>
              <a:off x="5180950" y="3355100"/>
              <a:ext cx="801449" cy="846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4"/>
          <p:cNvSpPr txBox="1"/>
          <p:nvPr/>
        </p:nvSpPr>
        <p:spPr>
          <a:xfrm>
            <a:off x="6716375" y="5031000"/>
            <a:ext cx="36972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Policy + Measures</a:t>
            </a:r>
            <a:endParaRPr sz="1700" b="1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90000" marR="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Village Health Councils</a:t>
            </a:r>
            <a:endParaRPr sz="1700" b="0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9" marR="0" lvl="0" indent="-203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Capability building</a:t>
            </a:r>
            <a:endParaRPr sz="1700" b="0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9999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Gender Equality - VEC</a:t>
            </a:r>
            <a:endParaRPr sz="1700" b="0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Social Audit</a:t>
            </a:r>
            <a:endParaRPr sz="1700" b="0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999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ECD Mission</a:t>
            </a:r>
            <a:endParaRPr sz="1700" b="0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999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CM-SMS</a:t>
            </a:r>
            <a:endParaRPr sz="1700" b="0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685903" y="5031000"/>
            <a:ext cx="29433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Health Institutions</a:t>
            </a:r>
            <a:endParaRPr sz="1700" b="1" i="0" u="none" strike="noStrike" cap="none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999" marR="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Primary, Secondary </a:t>
            </a:r>
            <a:br>
              <a:rPr lang="en-GB" sz="1700" b="0" i="0" u="none" strike="noStrike" cap="none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700" b="0" i="0" u="none" strike="noStrike" cap="none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and Tertiary Care</a:t>
            </a:r>
            <a:endParaRPr sz="1700" b="0" i="0" u="none" strike="noStrike" cap="none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MHIS / PM-JAY</a:t>
            </a:r>
            <a:endParaRPr sz="1700" b="0" i="0" u="none" strike="noStrike" cap="none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9999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Telemedicine</a:t>
            </a:r>
            <a:endParaRPr sz="1700" b="0" i="0" u="none" strike="noStrike" cap="none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800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CHCs as FRUs</a:t>
            </a:r>
            <a:endParaRPr sz="1700" b="0" i="0" u="none" strike="noStrike" cap="none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6639126" y="2213129"/>
            <a:ext cx="3573900" cy="240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 dirty="0">
                <a:solidFill>
                  <a:srgbClr val="07A1BF"/>
                </a:solidFill>
                <a:latin typeface="Montserrat"/>
                <a:ea typeface="Montserrat"/>
                <a:cs typeface="Montserrat"/>
                <a:sym typeface="Montserrat"/>
              </a:rPr>
              <a:t>Demand + Supply side interventions</a:t>
            </a:r>
            <a:endParaRPr sz="1700" b="1" i="0" u="none" strike="noStrike" cap="none" dirty="0">
              <a:solidFill>
                <a:srgbClr val="07A1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999" marR="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A1BF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07A1BF"/>
                </a:solidFill>
                <a:latin typeface="Montserrat"/>
                <a:ea typeface="Montserrat"/>
                <a:cs typeface="Montserrat"/>
                <a:sym typeface="Montserrat"/>
              </a:rPr>
              <a:t>Equitable access</a:t>
            </a:r>
            <a:endParaRPr sz="1700" b="0" i="0" u="none" strike="noStrike" cap="none" dirty="0">
              <a:solidFill>
                <a:srgbClr val="07A1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1BF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07A1BF"/>
                </a:solidFill>
                <a:latin typeface="Montserrat"/>
                <a:ea typeface="Montserrat"/>
                <a:cs typeface="Montserrat"/>
                <a:sym typeface="Montserrat"/>
              </a:rPr>
              <a:t>Nutrition and Fitness</a:t>
            </a:r>
            <a:endParaRPr sz="1700" b="0" i="0" u="none" strike="noStrike" cap="none" dirty="0">
              <a:solidFill>
                <a:srgbClr val="07A1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00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1BF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07A1BF"/>
                </a:solidFill>
                <a:latin typeface="Montserrat"/>
                <a:ea typeface="Montserrat"/>
                <a:cs typeface="Montserrat"/>
                <a:sym typeface="Montserrat"/>
              </a:rPr>
              <a:t>Early diagnosis - PPHM</a:t>
            </a:r>
            <a:endParaRPr sz="1700" b="0" i="0" u="none" strike="noStrike" cap="none" dirty="0">
              <a:solidFill>
                <a:srgbClr val="07A1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1BF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07A1BF"/>
                </a:solidFill>
                <a:latin typeface="Montserrat"/>
                <a:ea typeface="Montserrat"/>
                <a:cs typeface="Montserrat"/>
                <a:sym typeface="Montserrat"/>
              </a:rPr>
              <a:t>Health Education</a:t>
            </a:r>
            <a:endParaRPr sz="1700" b="0" i="0" u="none" strike="noStrike" cap="none" dirty="0">
              <a:solidFill>
                <a:srgbClr val="07A1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1BF"/>
              </a:buClr>
              <a:buSzPts val="1700"/>
              <a:buFont typeface="Montserrat"/>
              <a:buChar char="●"/>
            </a:pPr>
            <a:r>
              <a:rPr lang="en-GB" sz="1700" b="0" i="0" u="none" strike="noStrike" cap="none" dirty="0">
                <a:solidFill>
                  <a:srgbClr val="07A1BF"/>
                </a:solidFill>
                <a:latin typeface="Montserrat"/>
                <a:ea typeface="Montserrat"/>
                <a:cs typeface="Montserrat"/>
                <a:sym typeface="Montserrat"/>
              </a:rPr>
              <a:t>MHIS</a:t>
            </a:r>
          </a:p>
          <a:p>
            <a:pPr marL="5400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A1BF"/>
              </a:buClr>
              <a:buSzPts val="1700"/>
              <a:buFont typeface="Montserrat"/>
              <a:buChar char="●"/>
            </a:pPr>
            <a:r>
              <a:rPr lang="en-IN" sz="1700" dirty="0">
                <a:solidFill>
                  <a:srgbClr val="07A1BF"/>
                </a:solidFill>
                <a:latin typeface="Montserrat"/>
                <a:ea typeface="Montserrat"/>
                <a:cs typeface="Montserrat"/>
                <a:sym typeface="Montserrat"/>
              </a:rPr>
              <a:t>CPHC </a:t>
            </a:r>
            <a:endParaRPr sz="1700" b="0" i="0" u="none" strike="noStrike" cap="none" dirty="0">
              <a:solidFill>
                <a:srgbClr val="07A1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/>
        </p:nvSpPr>
        <p:spPr>
          <a:xfrm>
            <a:off x="818700" y="2888100"/>
            <a:ext cx="9078300" cy="29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UHC means that </a:t>
            </a:r>
            <a:r>
              <a:rPr lang="en-GB"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individuals and communities</a:t>
            </a:r>
            <a:r>
              <a:rPr lang="en-GB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receive the health services they need </a:t>
            </a:r>
            <a:r>
              <a:rPr lang="en-GB"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without suffering financial hardship</a:t>
            </a:r>
            <a:r>
              <a:rPr lang="en-GB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2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 includes the</a:t>
            </a:r>
            <a:r>
              <a:rPr lang="en-GB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full spectrum of essential, quality health services</a:t>
            </a:r>
            <a:r>
              <a:rPr lang="en-GB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from health promotion to prevention, treatment, rehabilitation, and palliative care </a:t>
            </a:r>
            <a:r>
              <a:rPr lang="en-GB"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the life course</a:t>
            </a:r>
            <a:r>
              <a:rPr lang="en-GB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806850" y="754975"/>
            <a:ext cx="9078300" cy="12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UHC</a:t>
            </a:r>
            <a:r>
              <a:rPr lang="en-GB" sz="3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as Defined by World Health Organization</a:t>
            </a:r>
            <a:endParaRPr sz="3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/>
        </p:nvSpPr>
        <p:spPr>
          <a:xfrm>
            <a:off x="516950" y="2310000"/>
            <a:ext cx="21867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Cover All Individuals &amp; Communities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2028750" y="247775"/>
            <a:ext cx="66345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Translating Principles to </a:t>
            </a:r>
            <a:r>
              <a:rPr lang="en-GB" sz="3400" b="1" i="0" u="none" strike="noStrike" cap="none">
                <a:solidFill>
                  <a:srgbClr val="BF9000"/>
                </a:solidFill>
                <a:latin typeface="Montserrat"/>
                <a:ea typeface="Montserrat"/>
                <a:cs typeface="Montserrat"/>
                <a:sym typeface="Montserrat"/>
              </a:rPr>
              <a:t>Practice</a:t>
            </a:r>
            <a:endParaRPr sz="2300" b="0" i="0" u="none" strike="noStrike" cap="non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3007427" y="2310000"/>
            <a:ext cx="21867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Full Spectrum of Services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5497875" y="2310000"/>
            <a:ext cx="21867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</a:t>
            </a:r>
            <a:endParaRPr sz="2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Life Course</a:t>
            </a:r>
            <a:endParaRPr sz="2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7988352" y="2310000"/>
            <a:ext cx="21867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Eliminate Financial Hardship</a:t>
            </a:r>
            <a:endParaRPr sz="2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" name="Google Shape;155;p6"/>
          <p:cNvCxnSpPr>
            <a:stCxn id="151" idx="2"/>
            <a:endCxn id="150" idx="0"/>
          </p:cNvCxnSpPr>
          <p:nvPr/>
        </p:nvCxnSpPr>
        <p:spPr>
          <a:xfrm rot="5400000">
            <a:off x="3102000" y="65975"/>
            <a:ext cx="752400" cy="3735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6"/>
          <p:cNvCxnSpPr>
            <a:stCxn id="151" idx="2"/>
            <a:endCxn id="152" idx="0"/>
          </p:cNvCxnSpPr>
          <p:nvPr/>
        </p:nvCxnSpPr>
        <p:spPr>
          <a:xfrm rot="5400000">
            <a:off x="4347150" y="1311125"/>
            <a:ext cx="752400" cy="12453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6"/>
          <p:cNvCxnSpPr>
            <a:stCxn id="151" idx="2"/>
            <a:endCxn id="153" idx="0"/>
          </p:cNvCxnSpPr>
          <p:nvPr/>
        </p:nvCxnSpPr>
        <p:spPr>
          <a:xfrm rot="-5400000" flipH="1">
            <a:off x="5592450" y="1311125"/>
            <a:ext cx="752400" cy="12453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6"/>
          <p:cNvCxnSpPr>
            <a:stCxn id="151" idx="2"/>
            <a:endCxn id="154" idx="0"/>
          </p:cNvCxnSpPr>
          <p:nvPr/>
        </p:nvCxnSpPr>
        <p:spPr>
          <a:xfrm rot="-5400000" flipH="1">
            <a:off x="6837600" y="65975"/>
            <a:ext cx="752400" cy="3735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6"/>
          <p:cNvSpPr txBox="1"/>
          <p:nvPr/>
        </p:nvSpPr>
        <p:spPr>
          <a:xfrm>
            <a:off x="7678228" y="4517350"/>
            <a:ext cx="2572722" cy="11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 dirty="0" err="1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Megha</a:t>
            </a:r>
            <a:r>
              <a:rPr lang="en-GB" sz="1900" b="1" i="0" u="none" strike="noStrike" cap="none" dirty="0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 Health Insurance Scheme / PM-JAY</a:t>
            </a:r>
            <a:endParaRPr sz="800" b="0" i="0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606650" y="4517350"/>
            <a:ext cx="2007300" cy="287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dirty="0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CPHC (Mission Govt)</a:t>
            </a:r>
            <a:endParaRPr sz="1900" b="1" dirty="0">
              <a:solidFill>
                <a:srgbClr val="B45F0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dirty="0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900" b="1" dirty="0">
              <a:solidFill>
                <a:srgbClr val="B45F0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 dirty="0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Positive Public Health Management (Leveraging AI)</a:t>
            </a:r>
            <a:endParaRPr sz="1900" b="1" i="0" u="none" strike="noStrike" cap="none" dirty="0">
              <a:solidFill>
                <a:srgbClr val="B45F0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955525" y="4517350"/>
            <a:ext cx="12714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 dirty="0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ECD </a:t>
            </a:r>
            <a:endParaRPr sz="1900" b="1" i="0" u="none" strike="noStrike" cap="none" dirty="0">
              <a:solidFill>
                <a:srgbClr val="B45F0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 dirty="0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Mission</a:t>
            </a:r>
            <a:endParaRPr sz="800" b="0" i="0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7832050" y="6074825"/>
            <a:ext cx="2499300" cy="11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 dirty="0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Chief Minister’s Safe Motherhood Scheme</a:t>
            </a:r>
            <a:endParaRPr sz="800" b="0" i="0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007402" y="4517350"/>
            <a:ext cx="21867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rgbClr val="B45F06"/>
                </a:solidFill>
                <a:latin typeface="Montserrat"/>
                <a:ea typeface="Montserrat"/>
                <a:cs typeface="Montserrat"/>
                <a:sym typeface="Montserrat"/>
              </a:rPr>
              <a:t>Village Health Councils</a:t>
            </a:r>
            <a:endParaRPr sz="800" b="0" i="0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6"/>
          <p:cNvCxnSpPr>
            <a:stCxn id="150" idx="2"/>
            <a:endCxn id="160" idx="0"/>
          </p:cNvCxnSpPr>
          <p:nvPr/>
        </p:nvCxnSpPr>
        <p:spPr>
          <a:xfrm rot="5400000">
            <a:off x="1157775" y="4064825"/>
            <a:ext cx="905050" cy="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5" name="Google Shape;165;p6"/>
          <p:cNvCxnSpPr>
            <a:stCxn id="152" idx="2"/>
            <a:endCxn id="163" idx="0"/>
          </p:cNvCxnSpPr>
          <p:nvPr/>
        </p:nvCxnSpPr>
        <p:spPr>
          <a:xfrm rot="-5400000" flipH="1">
            <a:off x="3648527" y="4064550"/>
            <a:ext cx="905100" cy="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6" name="Google Shape;166;p6"/>
          <p:cNvCxnSpPr>
            <a:stCxn id="153" idx="2"/>
            <a:endCxn id="161" idx="0"/>
          </p:cNvCxnSpPr>
          <p:nvPr/>
        </p:nvCxnSpPr>
        <p:spPr>
          <a:xfrm rot="-5400000" flipH="1">
            <a:off x="6138975" y="4064550"/>
            <a:ext cx="905100" cy="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7" name="Google Shape;167;p6"/>
          <p:cNvCxnSpPr>
            <a:cxnSpLocks/>
            <a:stCxn id="154" idx="2"/>
            <a:endCxn id="159" idx="0"/>
          </p:cNvCxnSpPr>
          <p:nvPr/>
        </p:nvCxnSpPr>
        <p:spPr>
          <a:xfrm rot="5400000">
            <a:off x="8570621" y="4006269"/>
            <a:ext cx="905050" cy="11711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8" name="Google Shape;168;p6"/>
          <p:cNvCxnSpPr>
            <a:cxnSpLocks/>
            <a:stCxn id="159" idx="2"/>
            <a:endCxn id="162" idx="0"/>
          </p:cNvCxnSpPr>
          <p:nvPr/>
        </p:nvCxnSpPr>
        <p:spPr>
          <a:xfrm rot="16200000" flipH="1">
            <a:off x="8841093" y="5834218"/>
            <a:ext cx="364102" cy="11711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9" name="Google Shape;169;p6"/>
          <p:cNvCxnSpPr/>
          <p:nvPr/>
        </p:nvCxnSpPr>
        <p:spPr>
          <a:xfrm rot="10800000">
            <a:off x="3478200" y="4097700"/>
            <a:ext cx="0" cy="41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2015100" y="4102025"/>
            <a:ext cx="146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2025963" y="3713700"/>
            <a:ext cx="0" cy="40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/>
        </p:nvSpPr>
        <p:spPr>
          <a:xfrm>
            <a:off x="1444200" y="1055325"/>
            <a:ext cx="8117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Driving a paradigm shift from disease management to Disease Prevention through community mobilisation and by leveraging digital technology and AI </a:t>
            </a:r>
            <a:endParaRPr sz="1500" b="0" i="1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806850" y="376300"/>
            <a:ext cx="90783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Positive Public Health Management</a:t>
            </a:r>
            <a:endParaRPr sz="3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7709399" y="2255815"/>
            <a:ext cx="2565300" cy="509100"/>
          </a:xfrm>
          <a:prstGeom prst="homePlate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Intervention</a:t>
            </a:r>
            <a:endParaRPr sz="1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4716525" y="2254150"/>
            <a:ext cx="3249300" cy="509100"/>
          </a:xfrm>
          <a:prstGeom prst="homePlate">
            <a:avLst>
              <a:gd name="adj" fmla="val 50000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Investigation</a:t>
            </a:r>
            <a:endParaRPr sz="1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2312950" y="2252550"/>
            <a:ext cx="2704500" cy="509100"/>
          </a:xfrm>
          <a:prstGeom prst="homePlate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Health Screening</a:t>
            </a:r>
            <a:endParaRPr sz="1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24613" y="2811550"/>
            <a:ext cx="2444887" cy="3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spAutoFit/>
          </a:bodyPr>
          <a:lstStyle/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Information sharing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Participatory discussions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Seasonal diseases calendars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Local determinants of illnesses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2578775" y="2787800"/>
            <a:ext cx="2223900" cy="273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spAutoFit/>
          </a:bodyPr>
          <a:lstStyle/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Screening against 40 locally relevant health parameters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records</a:t>
            </a:r>
            <a:endParaRPr/>
          </a:p>
          <a:p>
            <a:pPr marL="6350" marR="0" lvl="0" indent="0" algn="l" rtl="0">
              <a:lnSpc>
                <a:spcPct val="100000"/>
              </a:lnSpc>
              <a:spcBef>
                <a:spcPts val="2600"/>
              </a:spcBef>
              <a:spcAft>
                <a:spcPts val="1300"/>
              </a:spcAft>
              <a:buNone/>
            </a:pP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973075" y="2811550"/>
            <a:ext cx="2650800" cy="26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spAutoFit/>
          </a:bodyPr>
          <a:lstStyle/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Blood sample diagnosis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Cloud based core clinical intelligence and support system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Data sent to health professionals for final diagnosis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7420501" y="2755426"/>
            <a:ext cx="3249300" cy="316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spAutoFit/>
          </a:bodyPr>
          <a:lstStyle/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Timely Check-ups</a:t>
            </a:r>
            <a:endParaRPr sz="17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Telemedicine follow-ups</a:t>
            </a:r>
            <a:endParaRPr sz="17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Health Professionals leverage data to identify health trends and design interventions</a:t>
            </a:r>
            <a:endParaRPr dirty="0"/>
          </a:p>
          <a:p>
            <a:pPr marL="228600" marR="0" lvl="0" indent="-222250" algn="l" rtl="0">
              <a:lnSpc>
                <a:spcPct val="100000"/>
              </a:lnSpc>
              <a:spcBef>
                <a:spcPts val="2600"/>
              </a:spcBef>
              <a:spcAft>
                <a:spcPts val="1300"/>
              </a:spcAft>
              <a:buClr>
                <a:srgbClr val="000000"/>
              </a:buClr>
              <a:buSzPts val="1700"/>
              <a:buFont typeface="Montserrat Medium"/>
              <a:buChar char="➔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Designing </a:t>
            </a:r>
            <a:r>
              <a:rPr lang="en-GB" sz="1700" b="1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Prevention 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strategies </a:t>
            </a:r>
            <a:endParaRPr sz="17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70000" y="2246325"/>
            <a:ext cx="2299500" cy="509100"/>
          </a:xfrm>
          <a:prstGeom prst="homePlate">
            <a:avLst>
              <a:gd name="adj" fmla="val 50000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Sensitization</a:t>
            </a:r>
            <a:endParaRPr sz="18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270000" y="5964525"/>
            <a:ext cx="102294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Tests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are suggested as per age group and gender, and span </a:t>
            </a:r>
            <a:r>
              <a:rPr lang="en-GB" sz="1600" b="1" i="0" u="none" strike="noStrike" cap="none" dirty="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across common NCDs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such as </a:t>
            </a:r>
            <a:r>
              <a:rPr lang="en-GB" sz="1600" b="0" i="1" u="none" strike="noStrike" cap="none" dirty="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Hypertension, Diabetes, Thyroid, Cholesterol, Prostate cancer screening, Vitamin A, D, and B12 deficiencies</a:t>
            </a:r>
            <a:r>
              <a:rPr lang="en-GB" sz="1600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 b="0" i="1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Pilot Experiment under Smart Village Movement Project in collaboration with UC Berkeley and Maya  MD App</a:t>
            </a:r>
            <a:endParaRPr sz="1600" b="0" i="1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/>
        </p:nvSpPr>
        <p:spPr>
          <a:xfrm>
            <a:off x="4828125" y="325275"/>
            <a:ext cx="5863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Village Health Councils</a:t>
            </a:r>
            <a:endParaRPr sz="3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l="12542" r="2422"/>
          <a:stretch/>
        </p:blipFill>
        <p:spPr>
          <a:xfrm>
            <a:off x="0" y="-5200"/>
            <a:ext cx="4828126" cy="757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5296525" y="1269000"/>
            <a:ext cx="5113500" cy="60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1397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GB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strong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community institution</a:t>
            </a:r>
            <a:r>
              <a:rPr lang="en-GB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community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action and ownership</a:t>
            </a:r>
            <a:r>
              <a:rPr lang="en-GB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 health and nutrition. 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GB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common health challenges</a:t>
            </a:r>
            <a:r>
              <a:rPr lang="en-GB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facilitate local problem solving and action.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GB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Hold state systems accountable</a:t>
            </a:r>
            <a:r>
              <a:rPr lang="en-GB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delivery of services by highlighting gaps and needs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GB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 health infrastructure projects</a:t>
            </a:r>
            <a:r>
              <a:rPr lang="en-GB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based on the need of the community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/>
          <p:nvPr/>
        </p:nvSpPr>
        <p:spPr>
          <a:xfrm>
            <a:off x="3966350" y="946700"/>
            <a:ext cx="6725700" cy="66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0" y="946700"/>
            <a:ext cx="3989700" cy="66132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3396000" y="186950"/>
            <a:ext cx="3900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43525" rIns="43525" bIns="4352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ECD Mission</a:t>
            </a:r>
            <a:endParaRPr sz="3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" name="Google Shape;201;p9"/>
          <p:cNvGrpSpPr/>
          <p:nvPr/>
        </p:nvGrpSpPr>
        <p:grpSpPr>
          <a:xfrm>
            <a:off x="6220201" y="3034324"/>
            <a:ext cx="2247793" cy="2268040"/>
            <a:chOff x="3027893" y="1457406"/>
            <a:chExt cx="2787096" cy="2812201"/>
          </a:xfrm>
        </p:grpSpPr>
        <p:grpSp>
          <p:nvGrpSpPr>
            <p:cNvPr id="202" name="Google Shape;202;p9"/>
            <p:cNvGrpSpPr/>
            <p:nvPr/>
          </p:nvGrpSpPr>
          <p:grpSpPr>
            <a:xfrm>
              <a:off x="3027893" y="1457406"/>
              <a:ext cx="2787096" cy="2812201"/>
              <a:chOff x="2486840" y="1325053"/>
              <a:chExt cx="4170426" cy="4207992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3132130" y="1877588"/>
                <a:ext cx="3019200" cy="3019200"/>
              </a:xfrm>
              <a:prstGeom prst="arc">
                <a:avLst>
                  <a:gd name="adj1" fmla="val 16200000"/>
                  <a:gd name="adj2" fmla="val 1880560"/>
                </a:avLst>
              </a:prstGeom>
              <a:noFill/>
              <a:ln w="22860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 rot="7199649">
                <a:off x="3085649" y="1961428"/>
                <a:ext cx="3019133" cy="3019133"/>
              </a:xfrm>
              <a:prstGeom prst="arc">
                <a:avLst>
                  <a:gd name="adj1" fmla="val 16200000"/>
                  <a:gd name="adj2" fmla="val 1880560"/>
                </a:avLst>
              </a:prstGeom>
              <a:noFill/>
              <a:ln w="228600" cap="flat" cmpd="sng">
                <a:solidFill>
                  <a:srgbClr val="E69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 rot="-7199649">
                <a:off x="3039323" y="1877536"/>
                <a:ext cx="3019133" cy="3019133"/>
              </a:xfrm>
              <a:prstGeom prst="arc">
                <a:avLst>
                  <a:gd name="adj1" fmla="val 16200000"/>
                  <a:gd name="adj2" fmla="val 1880560"/>
                </a:avLst>
              </a:prstGeom>
              <a:noFill/>
              <a:ln w="228600" cap="flat" cmpd="sng">
                <a:solidFill>
                  <a:srgbClr val="4581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06;p9"/>
            <p:cNvSpPr txBox="1"/>
            <p:nvPr/>
          </p:nvSpPr>
          <p:spPr>
            <a:xfrm>
              <a:off x="3463510" y="2320578"/>
              <a:ext cx="1915800" cy="10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GB" sz="23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ECD</a:t>
              </a:r>
              <a:endParaRPr sz="2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Mission</a:t>
              </a:r>
              <a:endParaRPr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7" name="Google Shape;207;p9"/>
          <p:cNvSpPr txBox="1"/>
          <p:nvPr/>
        </p:nvSpPr>
        <p:spPr>
          <a:xfrm>
            <a:off x="8568500" y="1914265"/>
            <a:ext cx="2332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Mental Stimulation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8085075" y="2584425"/>
            <a:ext cx="26889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831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AWCs to provide early childhood education activities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68310" marR="0" lvl="0" indent="-22225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Children to spend one fourth of their time at AWC in a stimulating environment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8146426" y="2105541"/>
            <a:ext cx="424800" cy="424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25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4070400" y="2723688"/>
            <a:ext cx="2574900" cy="15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831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Egg and hot-cooked meals for children and pregnant and lactating women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68310" marR="0" lvl="0" indent="-22225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 for improving health outcomes 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4871275" y="1999172"/>
            <a:ext cx="2332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Health &amp; Nutrition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4373448" y="2173149"/>
            <a:ext cx="424800" cy="4248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25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6390400" y="5226332"/>
            <a:ext cx="233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Coaching Parents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5965600" y="5693225"/>
            <a:ext cx="36213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Regular home visits and fortnightky VHC / VO  meetings to:</a:t>
            </a:r>
            <a:endParaRPr sz="1400" b="0" i="1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68310" marR="0" lvl="0" indent="-222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Sensitize parents on the importance of early childhood period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68310" marR="0" lvl="0" indent="-2222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Coach parents on positive parenting and healthy diets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5965607" y="5244784"/>
            <a:ext cx="424800" cy="424800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25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216025" y="2024398"/>
            <a:ext cx="3621300" cy="52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8310" marR="0" lvl="0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●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Our current systems have a narrow focus on nutrition and cognitive development aspect is sidelined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68310" marR="0" lvl="0" indent="-241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●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are providing supplementary nutrition (SNP), but it is not locally sensitive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68310" marR="0" lvl="0" indent="-241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Medium"/>
              <a:buChar char="●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There is limited community ownership of Anganwadi Centres (AWC) 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68310" marR="0" lvl="0" indent="-241300" algn="l" rtl="0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700"/>
              <a:buFont typeface="Montserrat Medium"/>
              <a:buChar char="●"/>
            </a:pPr>
            <a:r>
              <a:rPr lang="en-GB" sz="17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don’t have any robust practice of home visits to coach parents on early childhood development</a:t>
            </a:r>
            <a:endParaRPr sz="17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368425" y="116357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endParaRPr sz="2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5844100" y="112870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Approach</a:t>
            </a:r>
            <a:endParaRPr sz="2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Macintosh PowerPoint</Application>
  <PresentationFormat>Custom</PresentationFormat>
  <Paragraphs>205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Montserrat Light</vt:lpstr>
      <vt:lpstr>Helvetica Neue Light</vt:lpstr>
      <vt:lpstr>Montserrat Medium</vt:lpstr>
      <vt:lpstr>Arial</vt:lpstr>
      <vt:lpstr>Montserrat SemiBold</vt:lpstr>
      <vt:lpstr>Montserrat</vt:lpstr>
      <vt:lpstr>Avenir</vt:lpstr>
      <vt:lpstr>Helvetica Neue</vt:lpstr>
      <vt:lpstr>Simple Light</vt:lpstr>
      <vt:lpstr>Universal Health Coverage  Experience from Meghalaya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Health Coverage  Experience from Meghalaya</dc:title>
  <cp:lastModifiedBy>Sampath Kumar</cp:lastModifiedBy>
  <cp:revision>1</cp:revision>
  <dcterms:modified xsi:type="dcterms:W3CDTF">2022-09-25T05:40:45Z</dcterms:modified>
</cp:coreProperties>
</file>